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1" panose="020B0503030501040103" pitchFamily="34" charset="0"/>
      <p:regular r:id="rId22"/>
    </p:embeddedFont>
    <p:embeddedFont>
      <p:font typeface="Canva Sans 1 Bold" panose="020B0803030501040103" pitchFamily="34" charset="0"/>
      <p:regular r:id="rId23"/>
      <p:bold r:id="rId24"/>
    </p:embeddedFont>
    <p:embeddedFont>
      <p:font typeface="Canva Sans 2" panose="020B0503030501040103" pitchFamily="34" charset="0"/>
      <p:regular r:id="rId25"/>
    </p:embeddedFont>
    <p:embeddedFont>
      <p:font typeface="Canva Sans 2 Bold" panose="020B0803030501040103" pitchFamily="34" charset="0"/>
      <p:regular r:id="rId26"/>
      <p:bold r:id="rId27"/>
    </p:embeddedFont>
    <p:embeddedFont>
      <p:font typeface="Codec Pro ExtraBold" pitchFamily="2" charset="0"/>
      <p:regular r:id="rId28"/>
      <p:bold r:id="rId29"/>
    </p:embeddedFont>
    <p:embeddedFont>
      <p:font typeface="DM Sans" pitchFamily="2" charset="77"/>
      <p:regular r:id="rId30"/>
      <p:bold r:id="rId31"/>
      <p:italic r:id="rId32"/>
      <p:boldItalic r:id="rId33"/>
    </p:embeddedFont>
    <p:embeddedFont>
      <p:font typeface="DM Sans Bold" pitchFamily="2" charset="77"/>
      <p:regular r:id="rId34"/>
      <p:bold r:id="rId35"/>
    </p:embeddedFont>
    <p:embeddedFont>
      <p:font typeface="Open Sauce Semi-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artefact fait référence aux informations clés nécessaires à tous les acteurs, durant le développement d'un produit.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Objectif du sprint : Améliorer la fidélisation des clients de 20 % en mettant en place un processus de feedback.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Scrum est fondé sur l'empirisme et la pensée Lean. L'empirisme affirme que la connaissance provient de l'expérience et que la prise de décision s’appuie sur l’observation de faits ».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Scrum est fondé sur l'empirisme et la pensée Lean. L'empirisme affirme que la connaissance provient de l'expérience et que la prise de décision s’appuie sur l’observation de faits ».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cela permet : </a:t>
            </a:r>
          </a:p>
          <a:p>
            <a:r>
              <a:rPr lang="en-US"/>
              <a:t>Transparence décuplée</a:t>
            </a:r>
          </a:p>
          <a:p>
            <a:endParaRPr lang="en-US"/>
          </a:p>
          <a:p>
            <a:r>
              <a:rPr lang="en-US"/>
              <a:t>Concentration accrue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cela permet : </a:t>
            </a:r>
          </a:p>
          <a:p>
            <a:r>
              <a:rPr lang="en-US"/>
              <a:t>Transparence décuplée</a:t>
            </a:r>
          </a:p>
          <a:p>
            <a:endParaRPr lang="en-US"/>
          </a:p>
          <a:p>
            <a:r>
              <a:rPr lang="en-US"/>
              <a:t>Concentration accrue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4.svg"/><Relationship Id="rId5" Type="http://schemas.openxmlformats.org/officeDocument/2006/relationships/image" Target="../media/image52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100" y="3086100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10113" y="2652012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9582" y="1028700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2956" y="6564251"/>
            <a:ext cx="888305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4230" spc="287">
                <a:solidFill>
                  <a:srgbClr val="F35000"/>
                </a:solidFill>
                <a:latin typeface="Codec Pro ExtraBold"/>
              </a:rPr>
              <a:t>Presentation 2023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2956" y="7194208"/>
            <a:ext cx="6844680" cy="997291"/>
            <a:chOff x="0" y="-19050"/>
            <a:chExt cx="1332157" cy="1940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157" cy="135928"/>
            </a:xfrm>
            <a:custGeom>
              <a:avLst/>
              <a:gdLst/>
              <a:ahLst/>
              <a:cxnLst/>
              <a:rect l="l" t="t" r="r" b="b"/>
              <a:pathLst>
                <a:path w="1332157" h="135928">
                  <a:moveTo>
                    <a:pt x="20360" y="0"/>
                  </a:moveTo>
                  <a:lnTo>
                    <a:pt x="1311798" y="0"/>
                  </a:lnTo>
                  <a:cubicBezTo>
                    <a:pt x="1317197" y="0"/>
                    <a:pt x="1322376" y="2145"/>
                    <a:pt x="1326194" y="5963"/>
                  </a:cubicBezTo>
                  <a:cubicBezTo>
                    <a:pt x="1330012" y="9781"/>
                    <a:pt x="1332157" y="14960"/>
                    <a:pt x="1332157" y="20360"/>
                  </a:cubicBezTo>
                  <a:lnTo>
                    <a:pt x="1332157" y="115569"/>
                  </a:lnTo>
                  <a:cubicBezTo>
                    <a:pt x="1332157" y="120968"/>
                    <a:pt x="1330012" y="126147"/>
                    <a:pt x="1326194" y="129965"/>
                  </a:cubicBezTo>
                  <a:cubicBezTo>
                    <a:pt x="1322376" y="133783"/>
                    <a:pt x="1317197" y="135928"/>
                    <a:pt x="1311798" y="135928"/>
                  </a:cubicBezTo>
                  <a:lnTo>
                    <a:pt x="20360" y="135928"/>
                  </a:lnTo>
                  <a:cubicBezTo>
                    <a:pt x="14960" y="135928"/>
                    <a:pt x="9781" y="133783"/>
                    <a:pt x="5963" y="129965"/>
                  </a:cubicBezTo>
                  <a:cubicBezTo>
                    <a:pt x="2145" y="126147"/>
                    <a:pt x="0" y="120968"/>
                    <a:pt x="0" y="115569"/>
                  </a:cubicBezTo>
                  <a:lnTo>
                    <a:pt x="0" y="20360"/>
                  </a:lnTo>
                  <a:cubicBezTo>
                    <a:pt x="0" y="14960"/>
                    <a:pt x="2145" y="9781"/>
                    <a:pt x="5963" y="5963"/>
                  </a:cubicBezTo>
                  <a:cubicBezTo>
                    <a:pt x="9781" y="2145"/>
                    <a:pt x="14960" y="0"/>
                    <a:pt x="2036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194099"/>
            </a:xfrm>
            <a:prstGeom prst="rect">
              <a:avLst/>
            </a:prstGeom>
          </p:spPr>
          <p:txBody>
            <a:bodyPr lIns="68744" tIns="68744" rIns="68744" bIns="68744" rtlCol="0" anchor="ctr"/>
            <a:lstStyle/>
            <a:p>
              <a:pPr algn="r">
                <a:lnSpc>
                  <a:spcPts val="2730"/>
                </a:lnSpc>
              </a:pPr>
              <a:r>
                <a:rPr lang="en-US" sz="2100" spc="119" dirty="0">
                  <a:solidFill>
                    <a:srgbClr val="000000"/>
                  </a:solidFill>
                  <a:latin typeface="Canva Sans 1"/>
                </a:rPr>
                <a:t>Mise </a:t>
              </a:r>
              <a:r>
                <a:rPr lang="en-US" sz="2100" spc="119" dirty="0" err="1">
                  <a:solidFill>
                    <a:srgbClr val="000000"/>
                  </a:solidFill>
                  <a:latin typeface="Canva Sans 1"/>
                </a:rPr>
                <a:t>en</a:t>
              </a:r>
              <a:r>
                <a:rPr lang="en-US" sz="2100" spc="119" dirty="0">
                  <a:solidFill>
                    <a:srgbClr val="000000"/>
                  </a:solidFill>
                  <a:latin typeface="Canva Sans 1"/>
                </a:rPr>
                <a:t> pratique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57742" y="7412516"/>
            <a:ext cx="457550" cy="457550"/>
          </a:xfrm>
          <a:custGeom>
            <a:avLst/>
            <a:gdLst/>
            <a:ahLst/>
            <a:cxnLst/>
            <a:rect l="l" t="t" r="r" b="b"/>
            <a:pathLst>
              <a:path w="457550" h="457550">
                <a:moveTo>
                  <a:pt x="0" y="0"/>
                </a:moveTo>
                <a:lnTo>
                  <a:pt x="457550" y="0"/>
                </a:lnTo>
                <a:lnTo>
                  <a:pt x="457550" y="457550"/>
                </a:lnTo>
                <a:lnTo>
                  <a:pt x="0" y="457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719876" y="8513226"/>
            <a:ext cx="2484121" cy="74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Fait par Thomas</a:t>
            </a:r>
          </a:p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Doan-bô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2956" y="2798727"/>
            <a:ext cx="8883055" cy="394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47"/>
              </a:lnSpc>
            </a:pPr>
            <a:r>
              <a:rPr lang="en-US" sz="12372" spc="841">
                <a:solidFill>
                  <a:srgbClr val="000000"/>
                </a:solidFill>
                <a:latin typeface="Codec Pro ExtraBold"/>
              </a:rPr>
              <a:t>SCRUM Agile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85962" y="2370453"/>
            <a:ext cx="2951949" cy="50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010101"/>
                </a:solidFill>
                <a:latin typeface="Canva Sans 1"/>
              </a:rPr>
              <a:t>CLEANROBOT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3748" y="2503970"/>
            <a:ext cx="2059846" cy="2059846"/>
          </a:xfrm>
          <a:custGeom>
            <a:avLst/>
            <a:gdLst/>
            <a:ahLst/>
            <a:cxnLst/>
            <a:rect l="l" t="t" r="r" b="b"/>
            <a:pathLst>
              <a:path w="2059846" h="2059846">
                <a:moveTo>
                  <a:pt x="0" y="0"/>
                </a:moveTo>
                <a:lnTo>
                  <a:pt x="2059845" y="0"/>
                </a:lnTo>
                <a:lnTo>
                  <a:pt x="2059845" y="2059845"/>
                </a:lnTo>
                <a:lnTo>
                  <a:pt x="0" y="205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3803" y="2872423"/>
            <a:ext cx="1399734" cy="1364105"/>
          </a:xfrm>
          <a:custGeom>
            <a:avLst/>
            <a:gdLst/>
            <a:ahLst/>
            <a:cxnLst/>
            <a:rect l="l" t="t" r="r" b="b"/>
            <a:pathLst>
              <a:path w="1399734" h="1364105">
                <a:moveTo>
                  <a:pt x="0" y="0"/>
                </a:moveTo>
                <a:lnTo>
                  <a:pt x="1399735" y="0"/>
                </a:lnTo>
                <a:lnTo>
                  <a:pt x="1399735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7072" y="-871408"/>
            <a:ext cx="3471959" cy="1900108"/>
          </a:xfrm>
          <a:custGeom>
            <a:avLst/>
            <a:gdLst/>
            <a:ahLst/>
            <a:cxnLst/>
            <a:rect l="l" t="t" r="r" b="b"/>
            <a:pathLst>
              <a:path w="3471959" h="1900108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83671" y="1827655"/>
            <a:ext cx="12704329" cy="8469553"/>
          </a:xfrm>
          <a:custGeom>
            <a:avLst/>
            <a:gdLst/>
            <a:ahLst/>
            <a:cxnLst/>
            <a:rect l="l" t="t" r="r" b="b"/>
            <a:pathLst>
              <a:path w="12704329" h="8469553">
                <a:moveTo>
                  <a:pt x="0" y="0"/>
                </a:moveTo>
                <a:lnTo>
                  <a:pt x="12704329" y="0"/>
                </a:lnTo>
                <a:lnTo>
                  <a:pt x="12704329" y="8469553"/>
                </a:lnTo>
                <a:lnTo>
                  <a:pt x="0" y="8469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28479" y="5878941"/>
            <a:ext cx="571038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C’est quoi l’incrément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2021" y="4881557"/>
            <a:ext cx="7483515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3/ L’incréments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2827" y="3289302"/>
            <a:ext cx="6385459" cy="473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Pour construire nos incréments nous avons </a:t>
            </a:r>
            <a:r>
              <a:rPr lang="en-US" sz="2799">
                <a:solidFill>
                  <a:srgbClr val="010101"/>
                </a:solidFill>
                <a:latin typeface="Canva Sans 2 Bold"/>
              </a:rPr>
              <a:t>définit</a:t>
            </a:r>
            <a:r>
              <a:rPr lang="en-US" sz="2799">
                <a:solidFill>
                  <a:srgbClr val="FDFBFB"/>
                </a:solidFill>
                <a:latin typeface="Canva Sans 2 Bold"/>
              </a:rPr>
              <a:t> notre </a:t>
            </a:r>
            <a:r>
              <a:rPr lang="en-US" sz="2799">
                <a:solidFill>
                  <a:srgbClr val="231F20"/>
                </a:solidFill>
                <a:latin typeface="Canva Sans 2 Bold"/>
              </a:rPr>
              <a:t>Définition of done. 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231F20"/>
              </a:solidFill>
              <a:latin typeface="Canva Sans 2 Bold"/>
            </a:endParaR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La DOD est composée d’une check-list qui doit être obligatoirement réalisée pour que l’US soit « terminé », par conséquence l’</a:t>
            </a:r>
            <a:r>
              <a:rPr lang="en-US" sz="2799">
                <a:solidFill>
                  <a:srgbClr val="010101"/>
                </a:solidFill>
                <a:latin typeface="Canva Sans 2 Bold"/>
              </a:rPr>
              <a:t>US devient un incrément. </a:t>
            </a:r>
          </a:p>
          <a:p>
            <a:pPr algn="ctr">
              <a:lnSpc>
                <a:spcPts val="2239"/>
              </a:lnSpc>
            </a:pPr>
            <a:endParaRPr lang="en-US" sz="2799">
              <a:solidFill>
                <a:srgbClr val="010101"/>
              </a:solidFill>
              <a:latin typeface="Canva Sans 2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3748" y="2503970"/>
            <a:ext cx="2059846" cy="2059846"/>
          </a:xfrm>
          <a:custGeom>
            <a:avLst/>
            <a:gdLst/>
            <a:ahLst/>
            <a:cxnLst/>
            <a:rect l="l" t="t" r="r" b="b"/>
            <a:pathLst>
              <a:path w="2059846" h="2059846">
                <a:moveTo>
                  <a:pt x="0" y="0"/>
                </a:moveTo>
                <a:lnTo>
                  <a:pt x="2059845" y="0"/>
                </a:lnTo>
                <a:lnTo>
                  <a:pt x="2059845" y="2059845"/>
                </a:lnTo>
                <a:lnTo>
                  <a:pt x="0" y="205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3803" y="2872423"/>
            <a:ext cx="1399734" cy="1364105"/>
          </a:xfrm>
          <a:custGeom>
            <a:avLst/>
            <a:gdLst/>
            <a:ahLst/>
            <a:cxnLst/>
            <a:rect l="l" t="t" r="r" b="b"/>
            <a:pathLst>
              <a:path w="1399734" h="1364105">
                <a:moveTo>
                  <a:pt x="0" y="0"/>
                </a:moveTo>
                <a:lnTo>
                  <a:pt x="1399735" y="0"/>
                </a:lnTo>
                <a:lnTo>
                  <a:pt x="1399735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7072" y="-871408"/>
            <a:ext cx="3471959" cy="1900108"/>
          </a:xfrm>
          <a:custGeom>
            <a:avLst/>
            <a:gdLst/>
            <a:ahLst/>
            <a:cxnLst/>
            <a:rect l="l" t="t" r="r" b="b"/>
            <a:pathLst>
              <a:path w="3471959" h="1900108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83671" y="1827655"/>
            <a:ext cx="12704329" cy="8469553"/>
          </a:xfrm>
          <a:custGeom>
            <a:avLst/>
            <a:gdLst/>
            <a:ahLst/>
            <a:cxnLst/>
            <a:rect l="l" t="t" r="r" b="b"/>
            <a:pathLst>
              <a:path w="12704329" h="8469553">
                <a:moveTo>
                  <a:pt x="0" y="0"/>
                </a:moveTo>
                <a:lnTo>
                  <a:pt x="12704329" y="0"/>
                </a:lnTo>
                <a:lnTo>
                  <a:pt x="12704329" y="8469553"/>
                </a:lnTo>
                <a:lnTo>
                  <a:pt x="0" y="8469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28479" y="7129810"/>
            <a:ext cx="571038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C’est quoi 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0485" y="4909735"/>
            <a:ext cx="7483515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3/ L’incréments</a:t>
            </a:r>
          </a:p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de sprint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1415" y="2583306"/>
            <a:ext cx="6385459" cy="523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Lorsque arrive la Sprint Review,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DFBFB"/>
              </a:solidFill>
              <a:latin typeface="Canva Sans 2 Bold"/>
            </a:endParaR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la présentation de l’ensemble du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DFBFB"/>
              </a:solidFill>
              <a:latin typeface="Canva Sans 2 Bold"/>
            </a:endParaR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 sprint, répresente un livrable qui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DFBFB"/>
              </a:solidFill>
              <a:latin typeface="Canva Sans 2 Bold"/>
            </a:endParaR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 est également </a:t>
            </a:r>
            <a:r>
              <a:rPr lang="en-US" sz="2799">
                <a:solidFill>
                  <a:srgbClr val="231F20"/>
                </a:solidFill>
                <a:latin typeface="Canva Sans 2 Bold"/>
              </a:rPr>
              <a:t>le sprint incrément.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231F20"/>
              </a:solidFill>
              <a:latin typeface="Canva Sans 2 Bold"/>
            </a:endParaR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BFB"/>
                </a:solidFill>
                <a:latin typeface="Canva Sans 2 Bold"/>
              </a:rPr>
              <a:t>il est donc le travail accompli par l’équipe.</a:t>
            </a:r>
          </a:p>
          <a:p>
            <a:pPr algn="ctr">
              <a:lnSpc>
                <a:spcPts val="2239"/>
              </a:lnSpc>
            </a:pPr>
            <a:endParaRPr lang="en-US" sz="2799">
              <a:solidFill>
                <a:srgbClr val="FDFBFB"/>
              </a:solidFill>
              <a:latin typeface="Canva Sans 2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3873" y="3124340"/>
            <a:ext cx="4475056" cy="4475056"/>
            <a:chOff x="0" y="0"/>
            <a:chExt cx="5966742" cy="5966742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966742" cy="5966742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59073" y="5157"/>
                <a:ext cx="1304884" cy="1481722"/>
              </a:xfrm>
              <a:custGeom>
                <a:avLst/>
                <a:gdLst/>
                <a:ahLst/>
                <a:cxnLst/>
                <a:rect l="l" t="t" r="r" b="b"/>
                <a:pathLst>
                  <a:path w="1304884" h="1481722">
                    <a:moveTo>
                      <a:pt x="200697" y="9101"/>
                    </a:moveTo>
                    <a:cubicBezTo>
                      <a:pt x="840165" y="105739"/>
                      <a:pt x="1304884" y="667487"/>
                      <a:pt x="1279985" y="1313737"/>
                    </a:cubicBezTo>
                    <a:cubicBezTo>
                      <a:pt x="1277972" y="1372864"/>
                      <a:pt x="1244477" y="1426394"/>
                      <a:pt x="1192182" y="1454058"/>
                    </a:cubicBezTo>
                    <a:cubicBezTo>
                      <a:pt x="1139887" y="1481722"/>
                      <a:pt x="1076788" y="1479291"/>
                      <a:pt x="1026777" y="1447685"/>
                    </a:cubicBezTo>
                    <a:cubicBezTo>
                      <a:pt x="976766" y="1416080"/>
                      <a:pt x="947488" y="1360131"/>
                      <a:pt x="950030" y="1301024"/>
                    </a:cubicBezTo>
                    <a:cubicBezTo>
                      <a:pt x="968455" y="822800"/>
                      <a:pt x="624563" y="407106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549" r="-12054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167479" y="-4240424"/>
            <a:ext cx="8480848" cy="84808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5526" y="3287720"/>
            <a:ext cx="4175415" cy="4175415"/>
            <a:chOff x="0" y="0"/>
            <a:chExt cx="5567220" cy="5567220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5567220" cy="5567220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833" y="1994"/>
                <a:ext cx="2575616" cy="2543978"/>
              </a:xfrm>
              <a:custGeom>
                <a:avLst/>
                <a:gdLst/>
                <a:ahLst/>
                <a:cxnLst/>
                <a:rect l="l" t="t" r="r" b="b"/>
                <a:pathLst>
                  <a:path w="2575616" h="2543978">
                    <a:moveTo>
                      <a:pt x="1396437" y="4232"/>
                    </a:moveTo>
                    <a:cubicBezTo>
                      <a:pt x="2072245" y="71400"/>
                      <a:pt x="2575616" y="658359"/>
                      <a:pt x="2538984" y="1336508"/>
                    </a:cubicBezTo>
                    <a:cubicBezTo>
                      <a:pt x="2502352" y="2014657"/>
                      <a:pt x="1938683" y="2543978"/>
                      <a:pt x="1259572" y="2537956"/>
                    </a:cubicBezTo>
                    <a:cubicBezTo>
                      <a:pt x="580461" y="2531934"/>
                      <a:pt x="26267" y="1992701"/>
                      <a:pt x="1666" y="1314010"/>
                    </a:cubicBezTo>
                    <a:cubicBezTo>
                      <a:pt x="0" y="1273086"/>
                      <a:pt x="20357" y="1234398"/>
                      <a:pt x="55030" y="1212596"/>
                    </a:cubicBezTo>
                    <a:cubicBezTo>
                      <a:pt x="89703" y="1190795"/>
                      <a:pt x="133391" y="1189211"/>
                      <a:pt x="169551" y="1208445"/>
                    </a:cubicBezTo>
                    <a:cubicBezTo>
                      <a:pt x="205711" y="1227680"/>
                      <a:pt x="228816" y="1264792"/>
                      <a:pt x="230116" y="1305729"/>
                    </a:cubicBezTo>
                    <a:cubicBezTo>
                      <a:pt x="250289" y="1862256"/>
                      <a:pt x="704728" y="2304427"/>
                      <a:pt x="1261599" y="2309365"/>
                    </a:cubicBezTo>
                    <a:cubicBezTo>
                      <a:pt x="1818470" y="2314303"/>
                      <a:pt x="2280679" y="1880260"/>
                      <a:pt x="2310717" y="1324178"/>
                    </a:cubicBezTo>
                    <a:cubicBezTo>
                      <a:pt x="2340755" y="768096"/>
                      <a:pt x="1927991" y="286789"/>
                      <a:pt x="1373829" y="231712"/>
                    </a:cubicBezTo>
                    <a:cubicBezTo>
                      <a:pt x="1333054" y="227843"/>
                      <a:pt x="1297466" y="202454"/>
                      <a:pt x="1280540" y="165157"/>
                    </a:cubicBezTo>
                    <a:cubicBezTo>
                      <a:pt x="1263614" y="127861"/>
                      <a:pt x="1267938" y="84358"/>
                      <a:pt x="1291874" y="51123"/>
                    </a:cubicBezTo>
                    <a:cubicBezTo>
                      <a:pt x="1315810" y="17887"/>
                      <a:pt x="1355699" y="0"/>
                      <a:pt x="1396437" y="4232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4789283" y="1572490"/>
            <a:ext cx="6994619" cy="73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>
                <a:solidFill>
                  <a:srgbClr val="F47C00"/>
                </a:solidFill>
                <a:latin typeface="Canva Sans 1 Bold"/>
              </a:rPr>
              <a:t>KPI SCRUM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1092" y="4689628"/>
            <a:ext cx="227553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 Somme des vélocités /</a:t>
            </a:r>
          </a:p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 nbr de sprint</a:t>
            </a:r>
          </a:p>
          <a:p>
            <a:pPr algn="ctr">
              <a:lnSpc>
                <a:spcPts val="2734"/>
              </a:lnSpc>
            </a:pPr>
            <a:endParaRPr lang="en-US" sz="2278" spc="113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89283" y="2667140"/>
            <a:ext cx="72497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3"/>
              </a:lnSpc>
            </a:pPr>
            <a:r>
              <a:rPr lang="en-US" sz="3078" spc="153">
                <a:solidFill>
                  <a:srgbClr val="000000"/>
                </a:solidFill>
                <a:latin typeface="Canva Sans 1 Bold"/>
              </a:rPr>
              <a:t>Théorie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1092" y="7753612"/>
            <a:ext cx="2244284" cy="31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Vélocité moyenne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73003" y="8549554"/>
            <a:ext cx="7757046" cy="13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F37221"/>
                </a:solidFill>
                <a:latin typeface="Canva Sans 2 Bold"/>
              </a:rPr>
              <a:t>Pour calculer le nombre de sprint nécessaire pour terminer le backlog il est important d’avoir trois sprints terminés pour établir la vélocité moyenne.</a:t>
            </a:r>
          </a:p>
          <a:p>
            <a:pPr algn="ctr">
              <a:lnSpc>
                <a:spcPts val="2720"/>
              </a:lnSpc>
            </a:pPr>
            <a:endParaRPr lang="en-US" sz="1943">
              <a:solidFill>
                <a:srgbClr val="F37221"/>
              </a:solidFill>
              <a:latin typeface="Canva Sans 2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193635" y="4518178"/>
            <a:ext cx="2275534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nbr de points d’efforts effectués à la fin du sprint </a:t>
            </a:r>
          </a:p>
          <a:p>
            <a:pPr algn="ctr">
              <a:lnSpc>
                <a:spcPts val="2734"/>
              </a:lnSpc>
            </a:pPr>
            <a:endParaRPr lang="en-US" sz="2278" spc="113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224884" y="7753612"/>
            <a:ext cx="2244284" cy="31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Vélocité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549" r="-12054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030924" y="-4240424"/>
            <a:ext cx="7617403" cy="761740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03795" y="515024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83604" y="3124340"/>
            <a:ext cx="8697205" cy="7112996"/>
          </a:xfrm>
          <a:custGeom>
            <a:avLst/>
            <a:gdLst/>
            <a:ahLst/>
            <a:cxnLst/>
            <a:rect l="l" t="t" r="r" b="b"/>
            <a:pathLst>
              <a:path w="8697205" h="7112996">
                <a:moveTo>
                  <a:pt x="0" y="0"/>
                </a:moveTo>
                <a:lnTo>
                  <a:pt x="8697205" y="0"/>
                </a:lnTo>
                <a:lnTo>
                  <a:pt x="8697205" y="7112996"/>
                </a:lnTo>
                <a:lnTo>
                  <a:pt x="0" y="7112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89283" y="1572490"/>
            <a:ext cx="6994619" cy="73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>
                <a:solidFill>
                  <a:srgbClr val="F47C00"/>
                </a:solidFill>
                <a:latin typeface="Canva Sans 1 Bold"/>
              </a:rPr>
              <a:t>KPI SCRUM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9283" y="2534707"/>
            <a:ext cx="72497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3"/>
              </a:lnSpc>
            </a:pPr>
            <a:r>
              <a:rPr lang="en-US" sz="3078" spc="153">
                <a:solidFill>
                  <a:srgbClr val="000000"/>
                </a:solidFill>
                <a:latin typeface="Canva Sans 1 Bold"/>
              </a:rPr>
              <a:t>Pratique : notre premier Sprint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9598" y="3571506"/>
            <a:ext cx="2649752" cy="2649752"/>
            <a:chOff x="0" y="0"/>
            <a:chExt cx="3533003" cy="353300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3533003" cy="3533003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59073" y="5157"/>
                <a:ext cx="1315971" cy="2503255"/>
              </a:xfrm>
              <a:custGeom>
                <a:avLst/>
                <a:gdLst/>
                <a:ahLst/>
                <a:cxnLst/>
                <a:rect l="l" t="t" r="r" b="b"/>
                <a:pathLst>
                  <a:path w="1315971" h="2503255">
                    <a:moveTo>
                      <a:pt x="200697" y="9101"/>
                    </a:moveTo>
                    <a:cubicBezTo>
                      <a:pt x="792014" y="98462"/>
                      <a:pt x="1240870" y="588248"/>
                      <a:pt x="1278421" y="1185099"/>
                    </a:cubicBezTo>
                    <a:cubicBezTo>
                      <a:pt x="1315971" y="1781950"/>
                      <a:pt x="932041" y="2324130"/>
                      <a:pt x="356587" y="2486898"/>
                    </a:cubicBezTo>
                    <a:cubicBezTo>
                      <a:pt x="299732" y="2503255"/>
                      <a:pt x="238471" y="2487940"/>
                      <a:pt x="196001" y="2446754"/>
                    </a:cubicBezTo>
                    <a:cubicBezTo>
                      <a:pt x="153531" y="2405567"/>
                      <a:pt x="136344" y="2344805"/>
                      <a:pt x="150949" y="2287475"/>
                    </a:cubicBezTo>
                    <a:cubicBezTo>
                      <a:pt x="165553" y="2230145"/>
                      <a:pt x="209716" y="2185011"/>
                      <a:pt x="266715" y="2169164"/>
                    </a:cubicBezTo>
                    <a:cubicBezTo>
                      <a:pt x="692552" y="2048716"/>
                      <a:pt x="976660" y="1647502"/>
                      <a:pt x="948873" y="1205832"/>
                    </a:cubicBezTo>
                    <a:cubicBezTo>
                      <a:pt x="921085" y="764163"/>
                      <a:pt x="588932" y="401721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r="-12054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167479" y="-4240424"/>
            <a:ext cx="8480848" cy="84808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89283" y="1572490"/>
            <a:ext cx="6994619" cy="73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>
                <a:solidFill>
                  <a:srgbClr val="F47C00"/>
                </a:solidFill>
                <a:latin typeface="Canva Sans 1 Bold"/>
              </a:rPr>
              <a:t>KPI SCRUM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13169" y="4611797"/>
            <a:ext cx="188854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Vélocité</a:t>
            </a:r>
          </a:p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48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789283" y="2667140"/>
            <a:ext cx="72497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3"/>
              </a:lnSpc>
            </a:pPr>
            <a:r>
              <a:rPr lang="en-US" sz="3078" spc="153">
                <a:solidFill>
                  <a:srgbClr val="000000"/>
                </a:solidFill>
                <a:latin typeface="Canva Sans 1 Bold"/>
              </a:rPr>
              <a:t>Nombre de sprint 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13169" y="6539824"/>
            <a:ext cx="1862612" cy="3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230">
                <a:solidFill>
                  <a:srgbClr val="000000"/>
                </a:solidFill>
                <a:latin typeface="DM Sans Bold"/>
              </a:rPr>
              <a:t>Sprint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63146" y="7438952"/>
            <a:ext cx="4563228" cy="46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>
                <a:solidFill>
                  <a:srgbClr val="231F20"/>
                </a:solidFill>
                <a:latin typeface="Canva Sans 2 Bold"/>
              </a:rPr>
              <a:t>Calcul nombre de sprint :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015737" y="3571506"/>
            <a:ext cx="2649752" cy="2649752"/>
            <a:chOff x="0" y="0"/>
            <a:chExt cx="3533003" cy="3533003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3533003" cy="3533003"/>
              <a:chOff x="0" y="0"/>
              <a:chExt cx="2540000" cy="254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259073" y="5157"/>
                <a:ext cx="1368661" cy="2274652"/>
              </a:xfrm>
              <a:custGeom>
                <a:avLst/>
                <a:gdLst/>
                <a:ahLst/>
                <a:cxnLst/>
                <a:rect l="l" t="t" r="r" b="b"/>
                <a:pathLst>
                  <a:path w="1368661" h="2274652">
                    <a:moveTo>
                      <a:pt x="200697" y="9101"/>
                    </a:moveTo>
                    <a:cubicBezTo>
                      <a:pt x="690354" y="83099"/>
                      <a:pt x="1092339" y="434971"/>
                      <a:pt x="1230500" y="910524"/>
                    </a:cubicBezTo>
                    <a:cubicBezTo>
                      <a:pt x="1368661" y="1386077"/>
                      <a:pt x="1217796" y="1898567"/>
                      <a:pt x="844015" y="2223417"/>
                    </a:cubicBezTo>
                    <a:cubicBezTo>
                      <a:pt x="799536" y="2262424"/>
                      <a:pt x="737584" y="2274651"/>
                      <a:pt x="681620" y="2255467"/>
                    </a:cubicBezTo>
                    <a:cubicBezTo>
                      <a:pt x="625656" y="2236284"/>
                      <a:pt x="584233" y="2188622"/>
                      <a:pt x="573038" y="2130530"/>
                    </a:cubicBezTo>
                    <a:cubicBezTo>
                      <a:pt x="561843" y="2072438"/>
                      <a:pt x="582586" y="2012796"/>
                      <a:pt x="627412" y="1974188"/>
                    </a:cubicBezTo>
                    <a:cubicBezTo>
                      <a:pt x="904010" y="1733799"/>
                      <a:pt x="1015650" y="1354557"/>
                      <a:pt x="913411" y="1002647"/>
                    </a:cubicBezTo>
                    <a:cubicBezTo>
                      <a:pt x="811172" y="650738"/>
                      <a:pt x="513703" y="390353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8018159" y="3571506"/>
            <a:ext cx="2649752" cy="2649752"/>
            <a:chOff x="0" y="0"/>
            <a:chExt cx="3533003" cy="3533003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0"/>
              <a:ext cx="3533003" cy="3533003"/>
              <a:chOff x="0" y="0"/>
              <a:chExt cx="2540000" cy="254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259073" y="5157"/>
                <a:ext cx="1363857" cy="2175615"/>
              </a:xfrm>
              <a:custGeom>
                <a:avLst/>
                <a:gdLst/>
                <a:ahLst/>
                <a:cxnLst/>
                <a:rect l="l" t="t" r="r" b="b"/>
                <a:pathLst>
                  <a:path w="1363857" h="2175615">
                    <a:moveTo>
                      <a:pt x="200697" y="9101"/>
                    </a:moveTo>
                    <a:cubicBezTo>
                      <a:pt x="661932" y="78804"/>
                      <a:pt x="1047834" y="395751"/>
                      <a:pt x="1205846" y="834646"/>
                    </a:cubicBezTo>
                    <a:cubicBezTo>
                      <a:pt x="1363857" y="1273541"/>
                      <a:pt x="1268545" y="1763735"/>
                      <a:pt x="957587" y="2111445"/>
                    </a:cubicBezTo>
                    <a:cubicBezTo>
                      <a:pt x="918347" y="2155719"/>
                      <a:pt x="858417" y="2175614"/>
                      <a:pt x="800489" y="2163596"/>
                    </a:cubicBezTo>
                    <a:cubicBezTo>
                      <a:pt x="742562" y="2151577"/>
                      <a:pt x="695493" y="2109483"/>
                      <a:pt x="677105" y="2053252"/>
                    </a:cubicBezTo>
                    <a:cubicBezTo>
                      <a:pt x="658717" y="1997022"/>
                      <a:pt x="671821" y="1935250"/>
                      <a:pt x="711456" y="1891328"/>
                    </a:cubicBezTo>
                    <a:cubicBezTo>
                      <a:pt x="941564" y="1634023"/>
                      <a:pt x="1012096" y="1271279"/>
                      <a:pt x="895167" y="946497"/>
                    </a:cubicBezTo>
                    <a:cubicBezTo>
                      <a:pt x="778238" y="621715"/>
                      <a:pt x="492671" y="387174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id="29" name="TextBox 29"/>
          <p:cNvSpPr txBox="1"/>
          <p:nvPr/>
        </p:nvSpPr>
        <p:spPr>
          <a:xfrm>
            <a:off x="8411729" y="6539824"/>
            <a:ext cx="1862612" cy="3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230">
                <a:solidFill>
                  <a:srgbClr val="000000"/>
                </a:solidFill>
                <a:latin typeface="DM Sans Bold"/>
              </a:rPr>
              <a:t>Sprint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09307" y="6539824"/>
            <a:ext cx="1862612" cy="3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230">
                <a:solidFill>
                  <a:srgbClr val="000000"/>
                </a:solidFill>
                <a:latin typeface="DM Sans Bold"/>
              </a:rPr>
              <a:t>Sprint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11729" y="4611797"/>
            <a:ext cx="188854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Vélocité</a:t>
            </a:r>
          </a:p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38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9307" y="4611797"/>
            <a:ext cx="188854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Vélocité</a:t>
            </a:r>
          </a:p>
          <a:p>
            <a:pPr algn="ctr">
              <a:lnSpc>
                <a:spcPts val="2269"/>
              </a:lnSpc>
            </a:pPr>
            <a:r>
              <a:rPr lang="en-US" sz="1890" spc="94">
                <a:solidFill>
                  <a:srgbClr val="000000"/>
                </a:solidFill>
                <a:latin typeface="Canva Sans 1 Bold"/>
              </a:rPr>
              <a:t>41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758152" y="4978991"/>
            <a:ext cx="4114964" cy="4114964"/>
            <a:chOff x="0" y="0"/>
            <a:chExt cx="5486619" cy="5486619"/>
          </a:xfrm>
        </p:grpSpPr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0" y="0"/>
              <a:ext cx="5486619" cy="5486619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259073" y="5157"/>
                <a:ext cx="628174" cy="429129"/>
              </a:xfrm>
              <a:custGeom>
                <a:avLst/>
                <a:gdLst/>
                <a:ahLst/>
                <a:cxnLst/>
                <a:rect l="l" t="t" r="r" b="b"/>
                <a:pathLst>
                  <a:path w="628174" h="429129">
                    <a:moveTo>
                      <a:pt x="200697" y="9101"/>
                    </a:moveTo>
                    <a:cubicBezTo>
                      <a:pt x="311999" y="25921"/>
                      <a:pt x="420571" y="57464"/>
                      <a:pt x="523559" y="102901"/>
                    </a:cubicBezTo>
                    <a:cubicBezTo>
                      <a:pt x="577792" y="126539"/>
                      <a:pt x="615233" y="177388"/>
                      <a:pt x="621703" y="236194"/>
                    </a:cubicBezTo>
                    <a:cubicBezTo>
                      <a:pt x="628174" y="295001"/>
                      <a:pt x="602685" y="352774"/>
                      <a:pt x="554889" y="387638"/>
                    </a:cubicBezTo>
                    <a:cubicBezTo>
                      <a:pt x="507092" y="422503"/>
                      <a:pt x="444295" y="429128"/>
                      <a:pt x="390275" y="405006"/>
                    </a:cubicBezTo>
                    <a:cubicBezTo>
                      <a:pt x="314063" y="371383"/>
                      <a:pt x="233720" y="348041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14369351" y="9594951"/>
            <a:ext cx="2892565" cy="55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464">
                <a:solidFill>
                  <a:srgbClr val="000000"/>
                </a:solidFill>
                <a:latin typeface="DM Sans Bold"/>
              </a:rPr>
              <a:t>9 sprint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57442" y="8245575"/>
            <a:ext cx="7565696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936" spc="146">
                <a:solidFill>
                  <a:srgbClr val="F37221"/>
                </a:solidFill>
                <a:latin typeface="Canva Sans 1 Bold"/>
              </a:rPr>
              <a:t>nbr points product backlog</a:t>
            </a:r>
          </a:p>
          <a:p>
            <a:pPr algn="ctr">
              <a:lnSpc>
                <a:spcPts val="3523"/>
              </a:lnSpc>
            </a:pPr>
            <a:r>
              <a:rPr lang="en-US" sz="2936" spc="146">
                <a:solidFill>
                  <a:srgbClr val="F37221"/>
                </a:solidFill>
                <a:latin typeface="Canva Sans 1 Bold"/>
              </a:rPr>
              <a:t>/</a:t>
            </a:r>
          </a:p>
          <a:p>
            <a:pPr algn="ctr">
              <a:lnSpc>
                <a:spcPts val="3523"/>
              </a:lnSpc>
            </a:pPr>
            <a:r>
              <a:rPr lang="en-US" sz="2936" spc="146">
                <a:solidFill>
                  <a:srgbClr val="F37221"/>
                </a:solidFill>
                <a:latin typeface="Canva Sans 1 Bold"/>
              </a:rPr>
              <a:t>Vélocité moyenne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71360" y="6903702"/>
            <a:ext cx="18885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3390" spc="169">
                <a:solidFill>
                  <a:srgbClr val="000000"/>
                </a:solidFill>
                <a:latin typeface="Canva Sans 1 Bold"/>
              </a:rPr>
              <a:t>376 / 41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57172" y="1450106"/>
            <a:ext cx="10015460" cy="249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781" spc="184">
                <a:solidFill>
                  <a:srgbClr val="F35000"/>
                </a:solidFill>
                <a:latin typeface="Codec Pro ExtraBold"/>
              </a:rPr>
              <a:t>MERCI DE VOTRE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1936" y="7809418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49618" y="8976741"/>
            <a:ext cx="2706781" cy="50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FFFFFF"/>
                </a:solidFill>
                <a:latin typeface="Canva Sans 1"/>
              </a:rPr>
              <a:t>CLEANROBOT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606480" y="7586669"/>
            <a:ext cx="3606480" cy="81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 1"/>
              </a:rPr>
              <a:t>Calle Cualquiera 123, Cualquier Lugar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9500" y="5048250"/>
            <a:ext cx="283785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5000"/>
                </a:solidFill>
                <a:latin typeface="Canva Sans 2 Bold"/>
              </a:rPr>
              <a:t>Thomas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5000"/>
                </a:solidFill>
                <a:latin typeface="Canva Sans 2 Bold"/>
              </a:rPr>
              <a:t>Doan-Bô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773244" cy="10287000"/>
            <a:chOff x="0" y="0"/>
            <a:chExt cx="467027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7027" cy="2709333"/>
            </a:xfrm>
            <a:custGeom>
              <a:avLst/>
              <a:gdLst/>
              <a:ahLst/>
              <a:cxnLst/>
              <a:rect l="l" t="t" r="r" b="b"/>
              <a:pathLst>
                <a:path w="467027" h="2709333">
                  <a:moveTo>
                    <a:pt x="0" y="0"/>
                  </a:moveTo>
                  <a:lnTo>
                    <a:pt x="467027" y="0"/>
                  </a:lnTo>
                  <a:lnTo>
                    <a:pt x="4670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9480" y="1028700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72631" y="390207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6"/>
                </a:lnTo>
                <a:lnTo>
                  <a:pt x="0" y="1276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2582232" y="3105088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3062" y="2887743"/>
            <a:ext cx="10328822" cy="266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2"/>
              </a:lnSpc>
            </a:pP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Nous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allons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aider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l’équipe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de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développement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et son product owner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à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construire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les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différents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</a:t>
            </a:r>
            <a:r>
              <a:rPr lang="en-US" sz="3271" spc="19" dirty="0" err="1">
                <a:solidFill>
                  <a:srgbClr val="231F20"/>
                </a:solidFill>
                <a:latin typeface="Canva Sans 1"/>
              </a:rPr>
              <a:t>outils</a:t>
            </a: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 scrum.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  <a:endParaRPr lang="en-US" sz="3271" spc="19" dirty="0">
              <a:solidFill>
                <a:srgbClr val="231F20"/>
              </a:solidFill>
              <a:latin typeface="Canva Sans 1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4474" y="1617207"/>
            <a:ext cx="7110938" cy="1392694"/>
            <a:chOff x="0" y="-76200"/>
            <a:chExt cx="1872840" cy="366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2840" cy="227589"/>
            </a:xfrm>
            <a:custGeom>
              <a:avLst/>
              <a:gdLst/>
              <a:ahLst/>
              <a:cxnLst/>
              <a:rect l="l" t="t" r="r" b="b"/>
              <a:pathLst>
                <a:path w="1872840" h="227589">
                  <a:moveTo>
                    <a:pt x="27218" y="0"/>
                  </a:moveTo>
                  <a:lnTo>
                    <a:pt x="1845621" y="0"/>
                  </a:lnTo>
                  <a:cubicBezTo>
                    <a:pt x="1860654" y="0"/>
                    <a:pt x="1872840" y="12186"/>
                    <a:pt x="1872840" y="27218"/>
                  </a:cubicBezTo>
                  <a:lnTo>
                    <a:pt x="1872840" y="200371"/>
                  </a:lnTo>
                  <a:cubicBezTo>
                    <a:pt x="1872840" y="207589"/>
                    <a:pt x="1869972" y="214513"/>
                    <a:pt x="1864868" y="219617"/>
                  </a:cubicBezTo>
                  <a:cubicBezTo>
                    <a:pt x="1859763" y="224721"/>
                    <a:pt x="1852840" y="227589"/>
                    <a:pt x="1845621" y="227589"/>
                  </a:cubicBezTo>
                  <a:lnTo>
                    <a:pt x="27218" y="227589"/>
                  </a:lnTo>
                  <a:cubicBezTo>
                    <a:pt x="20000" y="227589"/>
                    <a:pt x="13077" y="224721"/>
                    <a:pt x="7972" y="219617"/>
                  </a:cubicBezTo>
                  <a:cubicBezTo>
                    <a:pt x="2868" y="214513"/>
                    <a:pt x="0" y="207589"/>
                    <a:pt x="0" y="200371"/>
                  </a:cubicBezTo>
                  <a:lnTo>
                    <a:pt x="0" y="27218"/>
                  </a:lnTo>
                  <a:cubicBezTo>
                    <a:pt x="0" y="20000"/>
                    <a:pt x="2868" y="13077"/>
                    <a:pt x="7972" y="7972"/>
                  </a:cubicBezTo>
                  <a:cubicBezTo>
                    <a:pt x="13077" y="2868"/>
                    <a:pt x="20000" y="0"/>
                    <a:pt x="27218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366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 dirty="0">
                  <a:solidFill>
                    <a:srgbClr val="FFFFFF"/>
                  </a:solidFill>
                  <a:latin typeface="Canva Sans 1"/>
                </a:rPr>
                <a:t> SCRUM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67898" y="7385192"/>
            <a:ext cx="9640204" cy="8239491"/>
          </a:xfrm>
          <a:custGeom>
            <a:avLst/>
            <a:gdLst/>
            <a:ahLst/>
            <a:cxnLst/>
            <a:rect l="l" t="t" r="r" b="b"/>
            <a:pathLst>
              <a:path w="9640204" h="8239491">
                <a:moveTo>
                  <a:pt x="0" y="0"/>
                </a:moveTo>
                <a:lnTo>
                  <a:pt x="9640204" y="0"/>
                </a:lnTo>
                <a:lnTo>
                  <a:pt x="9640204" y="8239491"/>
                </a:lnTo>
                <a:lnTo>
                  <a:pt x="0" y="823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121754">
            <a:off x="16801628" y="270913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1" y="0"/>
                </a:lnTo>
                <a:lnTo>
                  <a:pt x="1286811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3062" y="2887743"/>
            <a:ext cx="10328822" cy="33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Conception du backlog product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Sprint Backlog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les increments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KPI SCRUM (nbr de sprint)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  <a:endParaRPr lang="en-US" sz="3271" spc="19">
              <a:solidFill>
                <a:srgbClr val="231F20"/>
              </a:solidFill>
              <a:latin typeface="Canva Sans 1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4474" y="1617207"/>
            <a:ext cx="7110938" cy="1270537"/>
            <a:chOff x="0" y="-76200"/>
            <a:chExt cx="1872840" cy="334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2840" cy="227589"/>
            </a:xfrm>
            <a:custGeom>
              <a:avLst/>
              <a:gdLst/>
              <a:ahLst/>
              <a:cxnLst/>
              <a:rect l="l" t="t" r="r" b="b"/>
              <a:pathLst>
                <a:path w="1872840" h="227589">
                  <a:moveTo>
                    <a:pt x="27218" y="0"/>
                  </a:moveTo>
                  <a:lnTo>
                    <a:pt x="1845621" y="0"/>
                  </a:lnTo>
                  <a:cubicBezTo>
                    <a:pt x="1860654" y="0"/>
                    <a:pt x="1872840" y="12186"/>
                    <a:pt x="1872840" y="27218"/>
                  </a:cubicBezTo>
                  <a:lnTo>
                    <a:pt x="1872840" y="200371"/>
                  </a:lnTo>
                  <a:cubicBezTo>
                    <a:pt x="1872840" y="207589"/>
                    <a:pt x="1869972" y="214513"/>
                    <a:pt x="1864868" y="219617"/>
                  </a:cubicBezTo>
                  <a:cubicBezTo>
                    <a:pt x="1859763" y="224721"/>
                    <a:pt x="1852840" y="227589"/>
                    <a:pt x="1845621" y="227589"/>
                  </a:cubicBezTo>
                  <a:lnTo>
                    <a:pt x="27218" y="227589"/>
                  </a:lnTo>
                  <a:cubicBezTo>
                    <a:pt x="20000" y="227589"/>
                    <a:pt x="13077" y="224721"/>
                    <a:pt x="7972" y="219617"/>
                  </a:cubicBezTo>
                  <a:cubicBezTo>
                    <a:pt x="2868" y="214513"/>
                    <a:pt x="0" y="207589"/>
                    <a:pt x="0" y="200371"/>
                  </a:cubicBezTo>
                  <a:lnTo>
                    <a:pt x="0" y="27218"/>
                  </a:lnTo>
                  <a:cubicBezTo>
                    <a:pt x="0" y="20000"/>
                    <a:pt x="2868" y="13077"/>
                    <a:pt x="7972" y="7972"/>
                  </a:cubicBezTo>
                  <a:cubicBezTo>
                    <a:pt x="13077" y="2868"/>
                    <a:pt x="20000" y="0"/>
                    <a:pt x="27218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703013" cy="3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 dirty="0">
                  <a:solidFill>
                    <a:srgbClr val="FFFFFF"/>
                  </a:solidFill>
                  <a:latin typeface="Canva Sans 1"/>
                </a:rPr>
                <a:t> SCRUM Plan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67898" y="7385192"/>
            <a:ext cx="9640204" cy="8239491"/>
          </a:xfrm>
          <a:custGeom>
            <a:avLst/>
            <a:gdLst/>
            <a:ahLst/>
            <a:cxnLst/>
            <a:rect l="l" t="t" r="r" b="b"/>
            <a:pathLst>
              <a:path w="9640204" h="8239491">
                <a:moveTo>
                  <a:pt x="0" y="0"/>
                </a:moveTo>
                <a:lnTo>
                  <a:pt x="9640204" y="0"/>
                </a:lnTo>
                <a:lnTo>
                  <a:pt x="9640204" y="8239491"/>
                </a:lnTo>
                <a:lnTo>
                  <a:pt x="0" y="823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121754">
            <a:off x="16801628" y="270913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1" y="0"/>
                </a:lnTo>
                <a:lnTo>
                  <a:pt x="1286811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9269" y="32554"/>
            <a:ext cx="10168731" cy="10168731"/>
          </a:xfrm>
          <a:custGeom>
            <a:avLst/>
            <a:gdLst/>
            <a:ahLst/>
            <a:cxnLst/>
            <a:rect l="l" t="t" r="r" b="b"/>
            <a:pathLst>
              <a:path w="10168731" h="10168731">
                <a:moveTo>
                  <a:pt x="0" y="0"/>
                </a:moveTo>
                <a:lnTo>
                  <a:pt x="10168731" y="0"/>
                </a:lnTo>
                <a:lnTo>
                  <a:pt x="10168731" y="10168732"/>
                </a:lnTo>
                <a:lnTo>
                  <a:pt x="0" y="1016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70086" y="3280262"/>
            <a:ext cx="12809354" cy="3844833"/>
          </a:xfrm>
          <a:custGeom>
            <a:avLst/>
            <a:gdLst/>
            <a:ahLst/>
            <a:cxnLst/>
            <a:rect l="l" t="t" r="r" b="b"/>
            <a:pathLst>
              <a:path w="12809354" h="3844833">
                <a:moveTo>
                  <a:pt x="0" y="0"/>
                </a:moveTo>
                <a:lnTo>
                  <a:pt x="12809354" y="0"/>
                </a:lnTo>
                <a:lnTo>
                  <a:pt x="12809354" y="3844833"/>
                </a:lnTo>
                <a:lnTo>
                  <a:pt x="0" y="3844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07" r="-730" b="-770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941" y="1120991"/>
            <a:ext cx="6796611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FFFFF"/>
                </a:solidFill>
                <a:latin typeface="Canva Sans 1 Bold"/>
              </a:rPr>
              <a:t>ETAPE SCRUM A ATTEINDRE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1902" y="3216942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6160" y="3264567"/>
            <a:ext cx="2900014" cy="78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Creation du backlog Product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1902" y="5136479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6635" y="5362485"/>
            <a:ext cx="3243193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Planning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02" y="6221346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6160" y="6468819"/>
            <a:ext cx="3233668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Backlog Poker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902" y="7246094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6635" y="7471726"/>
            <a:ext cx="3071765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Daily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902" y="8159364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7820" y="8365946"/>
            <a:ext cx="3937688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Review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1902" y="9069812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7820" y="9276394"/>
            <a:ext cx="3937688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Retrospective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6512" y="8232585"/>
            <a:ext cx="1852385" cy="5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F35000"/>
                </a:solidFill>
                <a:latin typeface="Canva Sans 2 Bold"/>
              </a:rPr>
              <a:t>Artefact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71355" y="7193051"/>
            <a:ext cx="2808085" cy="109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F35000"/>
                </a:solidFill>
                <a:latin typeface="Canva Sans 2 Bold"/>
              </a:rPr>
              <a:t>Product Increment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8452737" y="6456938"/>
            <a:ext cx="3543775" cy="20732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0862180" y="6722960"/>
            <a:ext cx="2060524" cy="15667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V="1">
            <a:off x="13319879" y="7771606"/>
            <a:ext cx="1651476" cy="6031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22"/>
          <p:cNvSpPr txBox="1"/>
          <p:nvPr/>
        </p:nvSpPr>
        <p:spPr>
          <a:xfrm>
            <a:off x="11070319" y="2727812"/>
            <a:ext cx="2778578" cy="5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F35000"/>
                </a:solidFill>
                <a:latin typeface="Canva Sans 2 Bold"/>
              </a:rPr>
              <a:t>Sprint Goal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44200" y="2403880"/>
            <a:ext cx="5327156" cy="5327156"/>
          </a:xfrm>
          <a:custGeom>
            <a:avLst/>
            <a:gdLst/>
            <a:ahLst/>
            <a:cxnLst/>
            <a:rect l="l" t="t" r="r" b="b"/>
            <a:pathLst>
              <a:path w="5327156" h="5327156">
                <a:moveTo>
                  <a:pt x="0" y="0"/>
                </a:moveTo>
                <a:lnTo>
                  <a:pt x="5327155" y="0"/>
                </a:lnTo>
                <a:lnTo>
                  <a:pt x="5327155" y="5327156"/>
                </a:lnTo>
                <a:lnTo>
                  <a:pt x="0" y="5327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71902" y="4258981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6635" y="4484987"/>
            <a:ext cx="3243193" cy="38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Grooming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19269" y="1865895"/>
            <a:ext cx="2398729" cy="53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231F20"/>
                </a:solidFill>
                <a:latin typeface="Canva Sans 2 Bold"/>
              </a:rPr>
              <a:t>Gromming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144000" y="2727275"/>
            <a:ext cx="0" cy="2156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503"/>
            <a:ext cx="5544818" cy="10287000"/>
            <a:chOff x="0" y="0"/>
            <a:chExt cx="1460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44818" y="3856985"/>
            <a:ext cx="2573031" cy="25730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/>
                  </a:solidFill>
                  <a:latin typeface="Canva Sans 2"/>
                </a:rPr>
                <a:t>Le client au centre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83569" y="-129990"/>
            <a:ext cx="8699829" cy="5837948"/>
            <a:chOff x="0" y="-92072"/>
            <a:chExt cx="841539" cy="841375"/>
          </a:xfrm>
        </p:grpSpPr>
        <p:sp>
          <p:nvSpPr>
            <p:cNvPr id="9" name="Freeform 9"/>
            <p:cNvSpPr/>
            <p:nvPr/>
          </p:nvSpPr>
          <p:spPr>
            <a:xfrm>
              <a:off x="0" y="-45882"/>
              <a:ext cx="841539" cy="700510"/>
            </a:xfrm>
            <a:custGeom>
              <a:avLst/>
              <a:gdLst/>
              <a:ahLst/>
              <a:cxnLst/>
              <a:rect l="l" t="t" r="r" b="b"/>
              <a:pathLst>
                <a:path w="841539" h="448311">
                  <a:moveTo>
                    <a:pt x="122663" y="0"/>
                  </a:moveTo>
                  <a:lnTo>
                    <a:pt x="718876" y="0"/>
                  </a:lnTo>
                  <a:cubicBezTo>
                    <a:pt x="751408" y="0"/>
                    <a:pt x="782608" y="12923"/>
                    <a:pt x="805611" y="35927"/>
                  </a:cubicBezTo>
                  <a:cubicBezTo>
                    <a:pt x="828615" y="58931"/>
                    <a:pt x="841539" y="90131"/>
                    <a:pt x="841539" y="122663"/>
                  </a:cubicBezTo>
                  <a:lnTo>
                    <a:pt x="841539" y="325648"/>
                  </a:lnTo>
                  <a:cubicBezTo>
                    <a:pt x="841539" y="393393"/>
                    <a:pt x="786620" y="448311"/>
                    <a:pt x="718876" y="448311"/>
                  </a:cubicBezTo>
                  <a:lnTo>
                    <a:pt x="122663" y="448311"/>
                  </a:lnTo>
                  <a:cubicBezTo>
                    <a:pt x="54918" y="448311"/>
                    <a:pt x="0" y="393393"/>
                    <a:pt x="0" y="325648"/>
                  </a:cubicBezTo>
                  <a:lnTo>
                    <a:pt x="0" y="122663"/>
                  </a:lnTo>
                  <a:cubicBezTo>
                    <a:pt x="0" y="54918"/>
                    <a:pt x="54918" y="0"/>
                    <a:pt x="122663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8739" y="-92072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Un backlog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Produit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est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un ensemble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ordonné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tâches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réaliser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pour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délivrer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le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produit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. Il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permet</a:t>
              </a:r>
              <a:r>
                <a:rPr lang="en-US" sz="1599" spc="15" dirty="0">
                  <a:solidFill>
                    <a:srgbClr val="231F20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231F20"/>
                  </a:solidFill>
                  <a:latin typeface="Canva Sans 2 Bold"/>
                </a:rPr>
                <a:t>préparer</a:t>
              </a:r>
              <a:r>
                <a:rPr lang="en-US" sz="1599" spc="15" dirty="0">
                  <a:solidFill>
                    <a:srgbClr val="231F20"/>
                  </a:solidFill>
                  <a:latin typeface="Canva Sans 2 Bold"/>
                </a:rPr>
                <a:t> le </a:t>
              </a:r>
              <a:r>
                <a:rPr lang="en-US" sz="1599" spc="15" dirty="0" err="1">
                  <a:solidFill>
                    <a:srgbClr val="231F20"/>
                  </a:solidFill>
                  <a:latin typeface="Canva Sans 2 Bold"/>
                </a:rPr>
                <a:t>développement</a:t>
              </a:r>
              <a:r>
                <a:rPr lang="en-US" sz="1599" spc="15" dirty="0">
                  <a:solidFill>
                    <a:srgbClr val="231F20"/>
                  </a:solidFill>
                  <a:latin typeface="Canva Sans 2 Bold"/>
                </a:rPr>
                <a:t> de manière </a:t>
              </a:r>
              <a:r>
                <a:rPr lang="en-US" sz="1599" spc="15" dirty="0" err="1">
                  <a:solidFill>
                    <a:srgbClr val="231F20"/>
                  </a:solidFill>
                  <a:latin typeface="Canva Sans 2 Bold"/>
                </a:rPr>
                <a:t>incrémentale</a:t>
              </a:r>
              <a:r>
                <a:rPr lang="en-US" sz="1599" spc="15" dirty="0">
                  <a:solidFill>
                    <a:srgbClr val="231F20"/>
                  </a:solidFill>
                  <a:latin typeface="Canva Sans 2 Bold"/>
                </a:rPr>
                <a:t> et </a:t>
              </a:r>
              <a:r>
                <a:rPr lang="en-US" sz="1599" spc="15" dirty="0" err="1">
                  <a:solidFill>
                    <a:srgbClr val="231F20"/>
                  </a:solidFill>
                  <a:latin typeface="Canva Sans 2 Bold"/>
                </a:rPr>
                <a:t>itérative</a:t>
              </a:r>
              <a:r>
                <a:rPr lang="en-US" sz="1599" spc="15" dirty="0">
                  <a:solidFill>
                    <a:srgbClr val="231F20"/>
                  </a:solidFill>
                  <a:latin typeface="Canva Sans 2 Bold"/>
                </a:rPr>
                <a:t>.</a:t>
              </a:r>
            </a:p>
            <a:p>
              <a:pPr algn="ctr">
                <a:lnSpc>
                  <a:spcPts val="2239"/>
                </a:lnSpc>
              </a:pPr>
              <a:endParaRPr lang="en-US" sz="1599" spc="15" dirty="0">
                <a:solidFill>
                  <a:srgbClr val="231F20"/>
                </a:solidFill>
                <a:latin typeface="Canva Sans 2 Bold"/>
              </a:endParaRPr>
            </a:p>
            <a:p>
              <a:pPr algn="ctr">
                <a:lnSpc>
                  <a:spcPts val="2239"/>
                </a:lnSpc>
              </a:pP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Souvent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présenté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sous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forme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liste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, on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retrouve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en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tête du backlog les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éléments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apportant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une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forte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valeur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599" spc="15" dirty="0" err="1">
                  <a:solidFill>
                    <a:srgbClr val="FFFFFF"/>
                  </a:solidFill>
                  <a:latin typeface="Canva Sans 2"/>
                </a:rPr>
                <a:t>ajoutée</a:t>
              </a:r>
              <a:r>
                <a:rPr lang="en-US" sz="1599" spc="15" dirty="0">
                  <a:solidFill>
                    <a:srgbClr val="FFFFFF"/>
                  </a:solidFill>
                  <a:latin typeface="Canva Sans 2"/>
                </a:rPr>
                <a:t>. </a:t>
              </a:r>
            </a:p>
            <a:p>
              <a:pPr algn="ctr">
                <a:lnSpc>
                  <a:spcPts val="2239"/>
                </a:lnSpc>
              </a:pPr>
              <a:endParaRPr lang="en-US" sz="1599" spc="15" dirty="0">
                <a:solidFill>
                  <a:srgbClr val="FFFFFF"/>
                </a:solidFill>
                <a:latin typeface="Canva Sans 2"/>
              </a:endParaRPr>
            </a:p>
            <a:p>
              <a:pPr algn="ctr">
                <a:lnSpc>
                  <a:spcPts val="2519"/>
                </a:lnSpc>
              </a:pP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Ces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éléments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sont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petits et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détaillés</a:t>
              </a:r>
              <a:r>
                <a:rPr lang="en-US" sz="1799" spc="17" dirty="0">
                  <a:solidFill>
                    <a:srgbClr val="FFFFFF"/>
                  </a:solidFill>
                  <a:latin typeface="Canva Sans 2 Bold"/>
                </a:rPr>
                <a:t> 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pour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pouvoir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livrer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le plus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rapidemen</a:t>
              </a:r>
              <a:r>
                <a:rPr lang="en-US" sz="1799" spc="17" dirty="0" err="1">
                  <a:solidFill>
                    <a:srgbClr val="010101"/>
                  </a:solidFill>
                  <a:latin typeface="Canva Sans 2"/>
                </a:rPr>
                <a:t>t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possible des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incréments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valeur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.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En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redescendant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dans la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liste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, la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priorité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sera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moindre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et les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éléments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plus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gros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,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moins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détaillés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.</a:t>
              </a:r>
            </a:p>
            <a:p>
              <a:pPr algn="ctr">
                <a:lnSpc>
                  <a:spcPts val="2372"/>
                </a:lnSpc>
              </a:pPr>
              <a:endParaRPr lang="en-US" sz="1799" spc="17" dirty="0">
                <a:solidFill>
                  <a:srgbClr val="FFFFFF"/>
                </a:solidFill>
                <a:latin typeface="Canva Sans 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89544" y="4488861"/>
            <a:ext cx="6258288" cy="6479583"/>
            <a:chOff x="32136" y="-92368"/>
            <a:chExt cx="632019" cy="654368"/>
          </a:xfrm>
        </p:grpSpPr>
        <p:sp>
          <p:nvSpPr>
            <p:cNvPr id="12" name="Freeform 12"/>
            <p:cNvSpPr/>
            <p:nvPr/>
          </p:nvSpPr>
          <p:spPr>
            <a:xfrm>
              <a:off x="48255" y="-16920"/>
              <a:ext cx="615900" cy="469632"/>
            </a:xfrm>
            <a:custGeom>
              <a:avLst/>
              <a:gdLst/>
              <a:ahLst/>
              <a:cxnLst/>
              <a:rect l="l" t="t" r="r" b="b"/>
              <a:pathLst>
                <a:path w="615900" h="469632">
                  <a:moveTo>
                    <a:pt x="167601" y="0"/>
                  </a:moveTo>
                  <a:lnTo>
                    <a:pt x="448299" y="0"/>
                  </a:lnTo>
                  <a:cubicBezTo>
                    <a:pt x="540862" y="0"/>
                    <a:pt x="615900" y="75038"/>
                    <a:pt x="615900" y="167601"/>
                  </a:cubicBezTo>
                  <a:lnTo>
                    <a:pt x="615900" y="302030"/>
                  </a:lnTo>
                  <a:cubicBezTo>
                    <a:pt x="615900" y="394594"/>
                    <a:pt x="540862" y="469632"/>
                    <a:pt x="448299" y="469632"/>
                  </a:cubicBezTo>
                  <a:lnTo>
                    <a:pt x="167601" y="469632"/>
                  </a:lnTo>
                  <a:cubicBezTo>
                    <a:pt x="75038" y="469632"/>
                    <a:pt x="0" y="394594"/>
                    <a:pt x="0" y="302030"/>
                  </a:cubicBezTo>
                  <a:lnTo>
                    <a:pt x="0" y="167601"/>
                  </a:lnTo>
                  <a:cubicBezTo>
                    <a:pt x="0" y="75038"/>
                    <a:pt x="75038" y="0"/>
                    <a:pt x="167601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2136" y="-92368"/>
              <a:ext cx="594611" cy="654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2"/>
                </a:lnSpc>
              </a:pP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Si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equipe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Sénior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: </a:t>
              </a:r>
            </a:p>
            <a:p>
              <a:pPr marL="430615" lvl="1" indent="-215308" algn="ctr">
                <a:lnSpc>
                  <a:spcPts val="2792"/>
                </a:lnSpc>
                <a:buFont typeface="Arial"/>
                <a:buChar char="•"/>
              </a:pP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un </a:t>
              </a:r>
              <a:r>
                <a:rPr lang="en-US" sz="1994" spc="19" dirty="0">
                  <a:solidFill>
                    <a:srgbClr val="231F20"/>
                  </a:solidFill>
                  <a:latin typeface="Canva Sans 2 Bold"/>
                </a:rPr>
                <a:t>backlog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d’opportunités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. Il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contiendra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des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problèmes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résoudre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.</a:t>
              </a:r>
            </a:p>
            <a:p>
              <a:pPr algn="ctr">
                <a:lnSpc>
                  <a:spcPts val="2792"/>
                </a:lnSpc>
              </a:pPr>
              <a:endParaRPr lang="en-US" sz="1994" spc="19" dirty="0">
                <a:solidFill>
                  <a:srgbClr val="FFFFFF"/>
                </a:solidFill>
                <a:latin typeface="Canva Sans 2"/>
              </a:endParaRPr>
            </a:p>
            <a:p>
              <a:pPr marL="430615" lvl="1" indent="-215308" algn="ctr">
                <a:lnSpc>
                  <a:spcPts val="2792"/>
                </a:lnSpc>
                <a:buFont typeface="Arial"/>
                <a:buChar char="•"/>
              </a:pP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un </a:t>
              </a:r>
              <a:r>
                <a:rPr lang="en-US" sz="1994" spc="19" dirty="0">
                  <a:solidFill>
                    <a:srgbClr val="010101"/>
                  </a:solidFill>
                  <a:latin typeface="Canva Sans 2 Bold"/>
                </a:rPr>
                <a:t>backlog </a:t>
              </a:r>
              <a:r>
                <a:rPr lang="en-US" sz="1994" spc="19" dirty="0" err="1">
                  <a:solidFill>
                    <a:srgbClr val="010101"/>
                  </a:solidFill>
                  <a:latin typeface="Canva Sans 2 Bold"/>
                </a:rPr>
                <a:t>d’expérimentations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vous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permettra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gérer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les tests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mener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.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Votre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backlog sera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alors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constitué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d’informations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bien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définies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sur les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hypothèses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retenues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, les tests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réaliser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pour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valider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ou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non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ces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hypothèses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et les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résultats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attendus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.</a:t>
              </a:r>
            </a:p>
            <a:p>
              <a:pPr algn="ctr">
                <a:lnSpc>
                  <a:spcPts val="2792"/>
                </a:lnSpc>
              </a:pPr>
              <a:endParaRPr lang="en-US" sz="1994" spc="19" dirty="0">
                <a:solidFill>
                  <a:srgbClr val="FFFFFF"/>
                </a:solidFill>
                <a:latin typeface="Canva Sans 2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8678524" flipH="1">
            <a:off x="7179634" y="2753433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49601">
            <a:off x="7947353" y="6390498"/>
            <a:ext cx="1884292" cy="515825"/>
          </a:xfrm>
          <a:custGeom>
            <a:avLst/>
            <a:gdLst/>
            <a:ahLst/>
            <a:cxnLst/>
            <a:rect l="l" t="t" r="r" b="b"/>
            <a:pathLst>
              <a:path w="1884292" h="515825">
                <a:moveTo>
                  <a:pt x="0" y="0"/>
                </a:moveTo>
                <a:lnTo>
                  <a:pt x="1884292" y="0"/>
                </a:lnTo>
                <a:lnTo>
                  <a:pt x="1884292" y="515825"/>
                </a:lnTo>
                <a:lnTo>
                  <a:pt x="0" y="51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0577" y="5707958"/>
            <a:ext cx="4823663" cy="60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Son but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0577" y="942975"/>
            <a:ext cx="4823663" cy="329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1"/>
              </a:lnSpc>
              <a:spcBef>
                <a:spcPct val="0"/>
              </a:spcBef>
            </a:pPr>
            <a:r>
              <a:rPr lang="en-US" sz="4733" spc="236">
                <a:solidFill>
                  <a:srgbClr val="FDFBFB"/>
                </a:solidFill>
                <a:latin typeface="Canva Sans 1 Bold"/>
              </a:rPr>
              <a:t>1/ Conception du sprint Backlog par le product owner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0577" y="7127881"/>
            <a:ext cx="4823663" cy="60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Equipe Sénior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4818" cy="10287000"/>
            <a:chOff x="0" y="0"/>
            <a:chExt cx="1460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62095" y="3856984"/>
            <a:ext cx="2573031" cy="25730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/>
                  </a:solidFill>
                  <a:latin typeface="Canva Sans 2"/>
                </a:rPr>
                <a:t>User Story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52115" y="642032"/>
            <a:ext cx="6591606" cy="3101252"/>
            <a:chOff x="0" y="-28575"/>
            <a:chExt cx="637609" cy="299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609" cy="259124"/>
            </a:xfrm>
            <a:custGeom>
              <a:avLst/>
              <a:gdLst/>
              <a:ahLst/>
              <a:cxnLst/>
              <a:rect l="l" t="t" r="r" b="b"/>
              <a:pathLst>
                <a:path w="637609" h="259124">
                  <a:moveTo>
                    <a:pt x="129562" y="0"/>
                  </a:moveTo>
                  <a:lnTo>
                    <a:pt x="508047" y="0"/>
                  </a:lnTo>
                  <a:cubicBezTo>
                    <a:pt x="542409" y="0"/>
                    <a:pt x="575364" y="13650"/>
                    <a:pt x="599661" y="37948"/>
                  </a:cubicBezTo>
                  <a:cubicBezTo>
                    <a:pt x="623959" y="62245"/>
                    <a:pt x="637609" y="95200"/>
                    <a:pt x="637609" y="129562"/>
                  </a:cubicBezTo>
                  <a:lnTo>
                    <a:pt x="637609" y="129562"/>
                  </a:lnTo>
                  <a:cubicBezTo>
                    <a:pt x="637609" y="201117"/>
                    <a:pt x="579602" y="259124"/>
                    <a:pt x="508047" y="259124"/>
                  </a:cubicBezTo>
                  <a:lnTo>
                    <a:pt x="129562" y="259124"/>
                  </a:lnTo>
                  <a:cubicBezTo>
                    <a:pt x="95200" y="259124"/>
                    <a:pt x="62245" y="245473"/>
                    <a:pt x="37948" y="221176"/>
                  </a:cubicBezTo>
                  <a:cubicBezTo>
                    <a:pt x="13650" y="196878"/>
                    <a:pt x="0" y="163924"/>
                    <a:pt x="0" y="129562"/>
                  </a:cubicBezTo>
                  <a:lnTo>
                    <a:pt x="0" y="129562"/>
                  </a:lnTo>
                  <a:cubicBezTo>
                    <a:pt x="0" y="95200"/>
                    <a:pt x="13650" y="62245"/>
                    <a:pt x="37948" y="37948"/>
                  </a:cubicBezTo>
                  <a:cubicBezTo>
                    <a:pt x="62245" y="13650"/>
                    <a:pt x="95200" y="0"/>
                    <a:pt x="129562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08418" cy="29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L'objectif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premier de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ces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récits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est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préciser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les exigences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d'une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fonctionnalité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donnée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par le client et </a:t>
              </a:r>
              <a:r>
                <a:rPr lang="en-US" sz="1799" spc="17" dirty="0" err="1">
                  <a:solidFill>
                    <a:srgbClr val="010101"/>
                  </a:solidFill>
                  <a:latin typeface="Canva Sans 2 Bold"/>
                </a:rPr>
                <a:t>traduite</a:t>
              </a:r>
              <a:r>
                <a:rPr lang="en-US" sz="1799" spc="17" dirty="0">
                  <a:solidFill>
                    <a:srgbClr val="010101"/>
                  </a:solidFill>
                  <a:latin typeface="Canva Sans 2 Bold"/>
                </a:rPr>
                <a:t> par le Product owner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,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en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indiquant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clairement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qui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elle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s'adresse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et </a:t>
              </a:r>
              <a:r>
                <a:rPr lang="en-US" sz="1799" spc="17" dirty="0" err="1">
                  <a:solidFill>
                    <a:srgbClr val="FFFFFF"/>
                  </a:solidFill>
                  <a:latin typeface="Canva Sans 2"/>
                </a:rPr>
                <a:t>en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 quoi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elle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apporte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une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valeur</a:t>
              </a:r>
              <a:r>
                <a:rPr lang="en-US" sz="1799" spc="17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799" spc="17" dirty="0" err="1">
                  <a:solidFill>
                    <a:srgbClr val="231F20"/>
                  </a:solidFill>
                  <a:latin typeface="Canva Sans 2 Bold"/>
                </a:rPr>
                <a:t>ajoutée</a:t>
              </a:r>
              <a:r>
                <a:rPr lang="en-US" sz="1799" spc="17" dirty="0">
                  <a:solidFill>
                    <a:srgbClr val="FFFFFF"/>
                  </a:solidFill>
                  <a:latin typeface="Canva Sans 2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6285" y="2886490"/>
            <a:ext cx="6540613" cy="8425660"/>
            <a:chOff x="0" y="-254190"/>
            <a:chExt cx="615900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900" cy="370317"/>
            </a:xfrm>
            <a:custGeom>
              <a:avLst/>
              <a:gdLst/>
              <a:ahLst/>
              <a:cxnLst/>
              <a:rect l="l" t="t" r="r" b="b"/>
              <a:pathLst>
                <a:path w="615900" h="370317">
                  <a:moveTo>
                    <a:pt x="167601" y="0"/>
                  </a:moveTo>
                  <a:lnTo>
                    <a:pt x="448299" y="0"/>
                  </a:lnTo>
                  <a:cubicBezTo>
                    <a:pt x="540862" y="0"/>
                    <a:pt x="615900" y="75038"/>
                    <a:pt x="615900" y="167601"/>
                  </a:cubicBezTo>
                  <a:lnTo>
                    <a:pt x="615900" y="202716"/>
                  </a:lnTo>
                  <a:cubicBezTo>
                    <a:pt x="615900" y="295279"/>
                    <a:pt x="540862" y="370317"/>
                    <a:pt x="448299" y="370317"/>
                  </a:cubicBezTo>
                  <a:lnTo>
                    <a:pt x="167601" y="370317"/>
                  </a:lnTo>
                  <a:cubicBezTo>
                    <a:pt x="75038" y="370317"/>
                    <a:pt x="0" y="295279"/>
                    <a:pt x="0" y="202716"/>
                  </a:cubicBezTo>
                  <a:lnTo>
                    <a:pt x="0" y="167601"/>
                  </a:lnTo>
                  <a:cubicBezTo>
                    <a:pt x="0" y="75038"/>
                    <a:pt x="75038" y="0"/>
                    <a:pt x="167601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4192" y="-254190"/>
              <a:ext cx="52213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2"/>
                </a:lnSpc>
              </a:pP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La "User Story" se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caractérise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par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une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structure qui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permet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une</a:t>
              </a:r>
              <a:r>
                <a:rPr lang="en-US" sz="1994" spc="19" dirty="0">
                  <a:solidFill>
                    <a:srgbClr val="231F20"/>
                  </a:solidFill>
                  <a:latin typeface="Canva Sans 2 Bold"/>
                </a:rPr>
                <a:t> expression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atomique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,</a:t>
              </a:r>
            </a:p>
            <a:p>
              <a:pPr algn="ctr">
                <a:lnSpc>
                  <a:spcPts val="2792"/>
                </a:lnSpc>
              </a:pP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systématique</a:t>
              </a:r>
              <a:r>
                <a:rPr lang="en-US" sz="1994" spc="19" dirty="0">
                  <a:solidFill>
                    <a:srgbClr val="231F20"/>
                  </a:solidFill>
                  <a:latin typeface="Canva Sans 2 Bold"/>
                </a:rPr>
                <a:t> et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transparente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des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besoins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de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l'utilisateur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,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garantissant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ainsi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une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compréhension</a:t>
              </a:r>
              <a:r>
                <a:rPr lang="en-US" sz="1994" spc="19" dirty="0">
                  <a:solidFill>
                    <a:srgbClr val="231F20"/>
                  </a:solidFill>
                  <a:latin typeface="Canva Sans 2 Bold"/>
                </a:rPr>
                <a:t> </a:t>
              </a:r>
              <a:r>
                <a:rPr lang="en-US" sz="1994" spc="19" dirty="0" err="1">
                  <a:solidFill>
                    <a:srgbClr val="231F20"/>
                  </a:solidFill>
                  <a:latin typeface="Canva Sans 2 Bold"/>
                </a:rPr>
                <a:t>approfondie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de la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fonctionnalité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à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 </a:t>
              </a:r>
              <a:r>
                <a:rPr lang="en-US" sz="1994" spc="19" dirty="0" err="1">
                  <a:solidFill>
                    <a:srgbClr val="FFFFFF"/>
                  </a:solidFill>
                  <a:latin typeface="Canva Sans 2"/>
                </a:rPr>
                <a:t>concevoir</a:t>
              </a:r>
              <a:r>
                <a:rPr lang="en-US" sz="1994" spc="19" dirty="0">
                  <a:solidFill>
                    <a:srgbClr val="FFFFFF"/>
                  </a:solidFill>
                  <a:latin typeface="Canva Sans 2"/>
                </a:rPr>
                <a:t>.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8678524" flipH="1">
            <a:off x="7509613" y="2622990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5" name="Freeform 15"/>
          <p:cNvSpPr/>
          <p:nvPr/>
        </p:nvSpPr>
        <p:spPr>
          <a:xfrm rot="1749601">
            <a:off x="8454920" y="6412827"/>
            <a:ext cx="1884292" cy="515825"/>
          </a:xfrm>
          <a:custGeom>
            <a:avLst/>
            <a:gdLst/>
            <a:ahLst/>
            <a:cxnLst/>
            <a:rect l="l" t="t" r="r" b="b"/>
            <a:pathLst>
              <a:path w="1884292" h="515825">
                <a:moveTo>
                  <a:pt x="0" y="0"/>
                </a:moveTo>
                <a:lnTo>
                  <a:pt x="1884292" y="0"/>
                </a:lnTo>
                <a:lnTo>
                  <a:pt x="1884292" y="515825"/>
                </a:lnTo>
                <a:lnTo>
                  <a:pt x="0" y="51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0577" y="4255528"/>
            <a:ext cx="4823663" cy="60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Sa nature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0577" y="952500"/>
            <a:ext cx="4823663" cy="248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Canva Sans 1 Bold"/>
              </a:rPr>
              <a:t>1/ Conception du  Backlog product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4818" cy="10287000"/>
            <a:chOff x="0" y="0"/>
            <a:chExt cx="1460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32180" y="1793714"/>
            <a:ext cx="7301241" cy="6648616"/>
          </a:xfrm>
          <a:custGeom>
            <a:avLst/>
            <a:gdLst/>
            <a:ahLst/>
            <a:cxnLst/>
            <a:rect l="l" t="t" r="r" b="b"/>
            <a:pathLst>
              <a:path w="7301241" h="6648616">
                <a:moveTo>
                  <a:pt x="0" y="0"/>
                </a:moveTo>
                <a:lnTo>
                  <a:pt x="7301241" y="0"/>
                </a:lnTo>
                <a:lnTo>
                  <a:pt x="7301241" y="6648616"/>
                </a:lnTo>
                <a:lnTo>
                  <a:pt x="0" y="664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0577" y="4255528"/>
            <a:ext cx="3250193" cy="60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la pratique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8132" y="669498"/>
            <a:ext cx="3250193" cy="6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37221"/>
                </a:solidFill>
                <a:latin typeface="Canva Sans 1"/>
              </a:rPr>
              <a:t>Vue globale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0577" y="952500"/>
            <a:ext cx="4823663" cy="248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Canva Sans 1 Bold"/>
              </a:rPr>
              <a:t>1/ Conception du backlog product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971348" cy="10287000"/>
            <a:chOff x="0" y="0"/>
            <a:chExt cx="1045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5952" cy="2709333"/>
            </a:xfrm>
            <a:custGeom>
              <a:avLst/>
              <a:gdLst/>
              <a:ahLst/>
              <a:cxnLst/>
              <a:rect l="l" t="t" r="r" b="b"/>
              <a:pathLst>
                <a:path w="1045952" h="2709333">
                  <a:moveTo>
                    <a:pt x="0" y="0"/>
                  </a:moveTo>
                  <a:lnTo>
                    <a:pt x="1045952" y="0"/>
                  </a:lnTo>
                  <a:lnTo>
                    <a:pt x="1045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28683" y="2226567"/>
            <a:ext cx="12530617" cy="6970156"/>
          </a:xfrm>
          <a:custGeom>
            <a:avLst/>
            <a:gdLst/>
            <a:ahLst/>
            <a:cxnLst/>
            <a:rect l="l" t="t" r="r" b="b"/>
            <a:pathLst>
              <a:path w="12530617" h="6970156">
                <a:moveTo>
                  <a:pt x="0" y="0"/>
                </a:moveTo>
                <a:lnTo>
                  <a:pt x="12530617" y="0"/>
                </a:lnTo>
                <a:lnTo>
                  <a:pt x="12530617" y="6970156"/>
                </a:lnTo>
                <a:lnTo>
                  <a:pt x="0" y="6970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0577" y="4255528"/>
            <a:ext cx="3250193" cy="60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la pratique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577" y="971550"/>
            <a:ext cx="3470735" cy="183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533" spc="176">
                <a:solidFill>
                  <a:srgbClr val="FDFBFB"/>
                </a:solidFill>
                <a:latin typeface="Canva Sans 1 Bold"/>
              </a:rPr>
              <a:t>1/ Conception backlog product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8895" y="692712"/>
            <a:ext cx="3250193" cy="6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61"/>
              </a:lnSpc>
            </a:pPr>
            <a:r>
              <a:rPr lang="en-US" sz="3544" spc="35">
                <a:solidFill>
                  <a:srgbClr val="F37221"/>
                </a:solidFill>
                <a:latin typeface="Canva Sans 1"/>
              </a:rPr>
              <a:t>Vue micro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27808"/>
            <a:ext cx="1598198" cy="1598198"/>
          </a:xfrm>
          <a:custGeom>
            <a:avLst/>
            <a:gdLst/>
            <a:ahLst/>
            <a:cxnLst/>
            <a:rect l="l" t="t" r="r" b="b"/>
            <a:pathLst>
              <a:path w="1598198" h="1598198">
                <a:moveTo>
                  <a:pt x="0" y="0"/>
                </a:moveTo>
                <a:lnTo>
                  <a:pt x="1598198" y="0"/>
                </a:lnTo>
                <a:lnTo>
                  <a:pt x="1598198" y="1598198"/>
                </a:lnTo>
                <a:lnTo>
                  <a:pt x="0" y="15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6134" y="2158428"/>
            <a:ext cx="923330" cy="936959"/>
          </a:xfrm>
          <a:custGeom>
            <a:avLst/>
            <a:gdLst/>
            <a:ahLst/>
            <a:cxnLst/>
            <a:rect l="l" t="t" r="r" b="b"/>
            <a:pathLst>
              <a:path w="923330" h="936959">
                <a:moveTo>
                  <a:pt x="0" y="0"/>
                </a:moveTo>
                <a:lnTo>
                  <a:pt x="923330" y="0"/>
                </a:lnTo>
                <a:lnTo>
                  <a:pt x="923330" y="936959"/>
                </a:lnTo>
                <a:lnTo>
                  <a:pt x="0" y="93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18974" y="1827808"/>
            <a:ext cx="7741172" cy="8141713"/>
          </a:xfrm>
          <a:custGeom>
            <a:avLst/>
            <a:gdLst/>
            <a:ahLst/>
            <a:cxnLst/>
            <a:rect l="l" t="t" r="r" b="b"/>
            <a:pathLst>
              <a:path w="7741172" h="8141713">
                <a:moveTo>
                  <a:pt x="0" y="0"/>
                </a:moveTo>
                <a:lnTo>
                  <a:pt x="7741172" y="0"/>
                </a:lnTo>
                <a:lnTo>
                  <a:pt x="7741172" y="8141714"/>
                </a:lnTo>
                <a:lnTo>
                  <a:pt x="0" y="8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7240" y="1770658"/>
            <a:ext cx="4531391" cy="92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« C’est une vue détaillé »</a:t>
            </a:r>
          </a:p>
          <a:p>
            <a:pPr marL="0" lvl="0" indent="0">
              <a:lnSpc>
                <a:spcPts val="3749"/>
              </a:lnSpc>
            </a:pPr>
            <a:endParaRPr lang="en-US" sz="2678" spc="26">
              <a:solidFill>
                <a:srgbClr val="F37221"/>
              </a:solidFill>
              <a:latin typeface="Canva Sans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11060" y="366383"/>
            <a:ext cx="11956126" cy="11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973" spc="348">
                <a:solidFill>
                  <a:srgbClr val="F35000"/>
                </a:solidFill>
                <a:latin typeface="Canva Sans 1 Bold"/>
              </a:rPr>
              <a:t>2/ sprint Backlog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99387"/>
            <a:ext cx="4531391" cy="92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49"/>
              </a:lnSpc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L’US répond au pattern INVEST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65909"/>
            <a:ext cx="4531391" cy="92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49"/>
              </a:lnSpc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DOR : Maquette présente pour une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32573"/>
            <a:ext cx="5664082" cy="23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DOD : </a:t>
            </a:r>
          </a:p>
          <a:p>
            <a:pPr marL="578237" lvl="1" indent="-289119">
              <a:lnSpc>
                <a:spcPts val="3749"/>
              </a:lnSpc>
              <a:buFont typeface="Arial"/>
              <a:buChar char="•"/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Test unitaire</a:t>
            </a:r>
          </a:p>
          <a:p>
            <a:pPr marL="578237" lvl="1" indent="-289119">
              <a:lnSpc>
                <a:spcPts val="3749"/>
              </a:lnSpc>
              <a:buFont typeface="Arial"/>
              <a:buChar char="•"/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Review de code</a:t>
            </a:r>
          </a:p>
          <a:p>
            <a:pPr marL="578237" lvl="1" indent="-289119">
              <a:lnSpc>
                <a:spcPts val="3749"/>
              </a:lnSpc>
              <a:buFont typeface="Arial"/>
              <a:buChar char="•"/>
            </a:pPr>
            <a:r>
              <a:rPr lang="en-US" sz="2678" spc="26">
                <a:solidFill>
                  <a:srgbClr val="F37221"/>
                </a:solidFill>
                <a:latin typeface="Canva Sans 1 Bold"/>
              </a:rPr>
              <a:t>Test d’acceptation</a:t>
            </a:r>
          </a:p>
          <a:p>
            <a:pPr marL="0" lvl="0" indent="0">
              <a:lnSpc>
                <a:spcPts val="3749"/>
              </a:lnSpc>
            </a:pPr>
            <a:endParaRPr lang="en-US" sz="2678" spc="26">
              <a:solidFill>
                <a:srgbClr val="F37221"/>
              </a:solidFill>
              <a:latin typeface="Canva Sans 1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704</Words>
  <Application>Microsoft Macintosh PowerPoint</Application>
  <PresentationFormat>Personnalisé</PresentationFormat>
  <Paragraphs>142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Codec Pro ExtraBold</vt:lpstr>
      <vt:lpstr>Calibri</vt:lpstr>
      <vt:lpstr>Open Sauce Semi-Bold</vt:lpstr>
      <vt:lpstr>Canva Sans 1</vt:lpstr>
      <vt:lpstr>Canva Sans 2 Bold</vt:lpstr>
      <vt:lpstr>DM Sans Bold</vt:lpstr>
      <vt:lpstr>DM Sans</vt:lpstr>
      <vt:lpstr>Arial</vt:lpstr>
      <vt:lpstr>Canva Sans 1 Bold</vt:lpstr>
      <vt:lpstr>Canva Sans 2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 en pratique</dc:title>
  <cp:lastModifiedBy>Microsoft Office User</cp:lastModifiedBy>
  <cp:revision>2</cp:revision>
  <dcterms:created xsi:type="dcterms:W3CDTF">2006-08-16T00:00:00Z</dcterms:created>
  <dcterms:modified xsi:type="dcterms:W3CDTF">2023-09-28T20:09:36Z</dcterms:modified>
  <dc:identifier>DAFvwneNRRw</dc:identifier>
</cp:coreProperties>
</file>